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26" r:id="rId5"/>
    <p:sldId id="528" r:id="rId6"/>
    <p:sldId id="530" r:id="rId7"/>
    <p:sldId id="532" r:id="rId8"/>
    <p:sldId id="534" r:id="rId9"/>
    <p:sldId id="519" r:id="rId10"/>
    <p:sldId id="522" r:id="rId11"/>
    <p:sldId id="524" r:id="rId12"/>
    <p:sldId id="541" r:id="rId13"/>
    <p:sldId id="540" r:id="rId14"/>
    <p:sldId id="539" r:id="rId15"/>
    <p:sldId id="543" r:id="rId16"/>
    <p:sldId id="544" r:id="rId17"/>
    <p:sldId id="545" r:id="rId18"/>
    <p:sldId id="548" r:id="rId19"/>
    <p:sldId id="549" r:id="rId20"/>
    <p:sldId id="559" r:id="rId21"/>
    <p:sldId id="560" r:id="rId22"/>
    <p:sldId id="552" r:id="rId23"/>
    <p:sldId id="542" r:id="rId24"/>
    <p:sldId id="554" r:id="rId25"/>
    <p:sldId id="5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20/10/2025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6295"/>
            <a:ext cx="5612130" cy="553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30" y="836295"/>
            <a:ext cx="6567170" cy="303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0" y="4149090"/>
            <a:ext cx="1724025" cy="1171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55" y="4149090"/>
            <a:ext cx="1348740" cy="601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525" y="4149090"/>
            <a:ext cx="2047875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667385"/>
            <a:ext cx="5318760" cy="605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667385"/>
            <a:ext cx="636397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5334000"/>
            <a:ext cx="2057400" cy="1057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55" y="5334000"/>
            <a:ext cx="1743075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40" y="5421630"/>
            <a:ext cx="1771650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500"/>
            <a:ext cx="5410200" cy="5745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40" y="952500"/>
            <a:ext cx="6703060" cy="397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280" y="5249545"/>
            <a:ext cx="1722120" cy="88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55" y="5249545"/>
            <a:ext cx="139446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95" y="5249545"/>
            <a:ext cx="1417320" cy="57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80581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824355"/>
            <a:ext cx="12045315" cy="443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952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280920"/>
            <a:ext cx="5703570" cy="317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15" y="1417320"/>
            <a:ext cx="6411595" cy="2453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0" y="4174490"/>
            <a:ext cx="140208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65" y="4197350"/>
            <a:ext cx="1379220" cy="39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935" y="3942080"/>
            <a:ext cx="1485900" cy="90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66738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68897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3D Image Segmentation of Lysosomes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11400790" cy="4799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🧫 Identify and measure lysosomes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in 3D cell images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📊 Quantify number, size, and localization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 per cell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🎯 Assign each lysosome to a cell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territory using</a:t>
            </a:r>
            <a:r>
              <a:rPr lang="en-US" sz="4800"/>
              <a:t> </a:t>
            </a:r>
            <a:r>
              <a:rPr sz="4800"/>
              <a:t>watershed mapping</a:t>
            </a:r>
            <a:r>
              <a:rPr lang="en-US" sz="4800"/>
              <a:t>.</a:t>
            </a:r>
            <a:endParaRPr lang="en-US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27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8072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113347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2835"/>
            <a:ext cx="4877435" cy="49168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6276975"/>
            <a:ext cx="4877435" cy="581025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400" b="1"/>
              <a:t>It does not segment the cells correctly due to the overlapping of some cells and a confusing background.</a:t>
            </a:r>
            <a:endParaRPr lang="en-US" altLang="en-GB" sz="1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45" y="704850"/>
            <a:ext cx="5158105" cy="4650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0" y="5667375"/>
            <a:ext cx="1242060" cy="65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0" y="5470525"/>
            <a:ext cx="1447800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90" y="5667375"/>
            <a:ext cx="142494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277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1056640"/>
            <a:ext cx="10650220" cy="503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05" y="942340"/>
            <a:ext cx="4701540" cy="47904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82905" y="5948680"/>
            <a:ext cx="4877435" cy="581025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400" b="1"/>
              <a:t>It does not segment the cells correctly due to the confusing background.</a:t>
            </a:r>
            <a:endParaRPr lang="en-US" altLang="en-GB" sz="1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95" y="942340"/>
            <a:ext cx="5644515" cy="4138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25" y="5330190"/>
            <a:ext cx="1661160" cy="845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280" y="5544820"/>
            <a:ext cx="1371600" cy="373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695" y="5354320"/>
            <a:ext cx="1440180" cy="59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770128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Measure Lysosome Size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877810" cy="3384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1</a:t>
            </a:r>
            <a:r>
              <a:rPr lang="en-US"/>
              <a:t>) </a:t>
            </a:r>
            <a:r>
              <a:t>Detect bright spots → potential lysosomes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2</a:t>
            </a:r>
            <a:r>
              <a:rPr lang="en-US"/>
              <a:t>) </a:t>
            </a:r>
            <a:r>
              <a:t>Find best-fit scale (sigma) per spot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3</a:t>
            </a:r>
            <a:r>
              <a:rPr lang="en-US"/>
              <a:t> ) </a:t>
            </a:r>
            <a:r>
              <a:t>Convert to radius: radius ≈ </a:t>
            </a:r>
            <a:r>
              <a:rPr lang="en-US"/>
              <a:t>FACTOR</a:t>
            </a:r>
            <a:r>
              <a:t> × scale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</a:p>
          <a:p>
            <a:pPr algn="l">
              <a:defRPr sz="2800">
                <a:solidFill>
                  <a:srgbClr val="323232"/>
                </a:solidFill>
              </a:defRPr>
            </a:p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4</a:t>
            </a:r>
            <a:r>
              <a:rPr lang="en-US"/>
              <a:t>) </a:t>
            </a:r>
            <a:r>
              <a:t>Calculate diameter and volume</a:t>
            </a:r>
            <a:r>
              <a:rPr lang="en-US"/>
              <a:t>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95985" y="2959735"/>
            <a:ext cx="10974070" cy="93853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It is a factor comes from how spot detection algorithms in 3D microscopy (such as the Laplacian of Gaussian or Difference of Gaussians filters) relate the detected “scale” (σ) of a spot to its physical radius in voxel or micrometer units.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1430" y="3898265"/>
            <a:ext cx="3171825" cy="23895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43600" y="6287770"/>
            <a:ext cx="6318250" cy="553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en-US" altLang="en-GB" sz="1000" b="1"/>
              <a:t>x-axis </a:t>
            </a:r>
            <a:r>
              <a:rPr lang="en-US" altLang="en-US" sz="1000" b="1"/>
              <a:t>→</a:t>
            </a:r>
            <a:r>
              <a:rPr lang="en-US" altLang="en-GB" sz="1000" b="1"/>
              <a:t> distance (r):</a:t>
            </a:r>
            <a:endParaRPr lang="en-US" altLang="en-GB" sz="1000" b="1"/>
          </a:p>
          <a:p>
            <a:r>
              <a:rPr lang="en-US" altLang="en-GB" sz="1000"/>
              <a:t>This represents how far a point is from the lysosome’s center in the image — measured in micrometers.</a:t>
            </a:r>
            <a:endParaRPr lang="en-US" altLang="en-GB" sz="1000"/>
          </a:p>
          <a:p>
            <a:r>
              <a:rPr lang="en-US" altLang="en-GB" sz="1000"/>
              <a:t>r=0: the lysosome center (brightest point), r=1σ,2σ,3σ: progressively farther from the center</a:t>
            </a:r>
            <a:endParaRPr lang="en-GB" altLang="en-US" sz="1000"/>
          </a:p>
        </p:txBody>
      </p:sp>
      <p:sp>
        <p:nvSpPr>
          <p:cNvPr id="8" name="Text Box 7"/>
          <p:cNvSpPr txBox="1"/>
          <p:nvPr/>
        </p:nvSpPr>
        <p:spPr>
          <a:xfrm>
            <a:off x="731520" y="5077460"/>
            <a:ext cx="6318250" cy="86042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en-US" altLang="en-GB" sz="1000"/>
              <a:t>y-axis </a:t>
            </a:r>
            <a:r>
              <a:rPr lang="en-US" altLang="en-US" sz="1000"/>
              <a:t>→</a:t>
            </a:r>
            <a:r>
              <a:rPr lang="en-US" altLang="en-GB" sz="1000"/>
              <a:t> intensity (I):</a:t>
            </a:r>
            <a:endParaRPr lang="en-US" altLang="en-GB" sz="1000"/>
          </a:p>
          <a:p>
            <a:r>
              <a:rPr lang="en-US" altLang="en-GB" sz="1000"/>
              <a:t>This is the normalized brightness of the image at that distance — how strong the fluorescence or light signal is.</a:t>
            </a:r>
            <a:endParaRPr lang="en-US" altLang="en-GB" sz="1000"/>
          </a:p>
          <a:p>
            <a:r>
              <a:rPr lang="en-US" altLang="en-GB" sz="1000"/>
              <a:t>I=1.0: maximum intensity at the center</a:t>
            </a:r>
            <a:endParaRPr lang="en-US" altLang="en-GB" sz="1000"/>
          </a:p>
          <a:p>
            <a:r>
              <a:rPr lang="en-US" altLang="en-GB" sz="1000"/>
              <a:t>I=0.2: about 20% of the center brightness, often used to define the “edge” of the lysosome</a:t>
            </a:r>
            <a:endParaRPr lang="en-GB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517779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Find the Cells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8666480" cy="4338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🔍</a:t>
            </a:r>
            <a:r>
              <a:rPr sz="4000" b="1">
                <a:solidFill>
                  <a:srgbClr val="00B050"/>
                </a:solidFill>
              </a:rPr>
              <a:t> </a:t>
            </a:r>
            <a:r>
              <a:rPr lang="en-US" altLang="en-GB" sz="4000" b="1">
                <a:solidFill>
                  <a:srgbClr val="00B050"/>
                </a:solidFill>
              </a:rPr>
              <a:t>Meijering neuriteness filter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sz="4000" b="1">
                <a:solidFill>
                  <a:srgbClr val="00B050"/>
                </a:solidFill>
              </a:rPr>
              <a:t>:</a:t>
            </a:r>
            <a:r>
              <a:rPr sz="4000"/>
              <a:t>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sz="4000"/>
              <a:t>H</a:t>
            </a:r>
            <a:r>
              <a:rPr sz="4000"/>
              <a:t>ighlights neurite-like structures</a:t>
            </a:r>
            <a:r>
              <a:rPr lang="en-US" sz="4000"/>
              <a:t>.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18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https://scikit-image.org/docs/0.25.x/api/skimage.filters.html#skimage.filters.meijering</a:t>
            </a:r>
            <a:endParaRPr lang="en-US" altLang="en-GB" sz="180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⚙</a:t>
            </a:r>
            <a:r>
              <a:rPr sz="4000" b="1">
                <a:solidFill>
                  <a:srgbClr val="00B050"/>
                </a:solidFill>
              </a:rPr>
              <a:t>Local thresholding:</a:t>
            </a:r>
            <a:r>
              <a:rPr sz="4000"/>
              <a:t> adapts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to brightness variation</a:t>
            </a:r>
            <a:r>
              <a:rPr lang="en-US" sz="4000"/>
              <a:t>.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🧹 </a:t>
            </a:r>
            <a:r>
              <a:rPr sz="4000" b="1">
                <a:solidFill>
                  <a:srgbClr val="00B050"/>
                </a:solidFill>
              </a:rPr>
              <a:t>Cleanup: </a:t>
            </a:r>
            <a:r>
              <a:rPr sz="4000"/>
              <a:t>remove noise and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fill gaps for continuous cells</a:t>
            </a:r>
            <a:r>
              <a:rPr lang="en-US" sz="4000"/>
              <a:t>.</a:t>
            </a:r>
            <a:endParaRPr lang="en-US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Topographic Map: Watershed Segmentation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580" y="1371600"/>
            <a:ext cx="12043410" cy="2830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🏔 Bright regions = hills (cell bodies), dark = valleys (background)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💧 Flood from each cell center until borders meet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📍 Each pixel assigned to one cell → lysosomes labeled by cell ID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Summary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88720"/>
            <a:ext cx="11771630" cy="3322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✨ Pipeline overview: spot detection → cell segmentation</a:t>
            </a:r>
            <a:endParaRPr sz="3200"/>
          </a:p>
          <a:p>
            <a:pPr marL="3200400" lvl="7" indent="457200">
              <a:defRPr sz="2800">
                <a:solidFill>
                  <a:srgbClr val="323232"/>
                </a:solidFill>
              </a:defRPr>
            </a:pPr>
            <a:r>
              <a:rPr sz="3200"/>
              <a:t> → labeling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📈 Extract metrics: lysosome count, size, and spatial distribution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💡 Visualization-ready for 3D cell analysis and comparison</a:t>
            </a:r>
            <a:r>
              <a:rPr lang="en-US" sz="3200"/>
              <a:t>.</a:t>
            </a:r>
            <a:endParaRPr 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r>
              <a:rPr lang="en-US" altLang="en-GB" sz="2800"/>
              <a:t>40A_UAS-TMEM192-3xHA x 40A 71G10 MARCM_around 12h - for quantification_3 Airy-CBs_300425</a:t>
            </a:r>
            <a:endParaRPr lang="en-US" altLang="en-GB" sz="2800"/>
          </a:p>
          <a:p>
            <a:r>
              <a:rPr lang="en-US" altLang="en-GB" sz="2800"/>
              <a:t>40A_UAS-TMEM1923x-HA x 71G10 40A MARCM_L3_2_Airy_010724</a:t>
            </a:r>
            <a:endParaRPr lang="en-US" altLang="en-GB" sz="2800"/>
          </a:p>
          <a:p>
            <a:r>
              <a:rPr lang="en-US" altLang="en-GB" sz="2800"/>
              <a:t>40A_UAS-TMEM1923x-HA x 71G10 40A MARCM_L3_1_Airy_010724</a:t>
            </a:r>
            <a:endParaRPr lang="en-US" altLang="en-GB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77343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7400"/>
            <a:ext cx="6031230" cy="5283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60" y="5354955"/>
            <a:ext cx="1394460" cy="71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0" y="5355590"/>
            <a:ext cx="1356360" cy="601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230" y="787400"/>
            <a:ext cx="6195060" cy="445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285" y="5354955"/>
            <a:ext cx="2105025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3436</Words>
  <Application>WPS Presentation</Application>
  <PresentationFormat>Panorámica</PresentationFormat>
  <Paragraphs>109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SimSun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scan_40A_UAS-TMEM-HA_CB_0h_2_051222 </vt:lpstr>
      <vt:lpstr>Airy scan_40A_UAS-TMEM-HA_CB_0h_2_051222 </vt:lpstr>
      <vt:lpstr>Airy scan_40A_UAS-TMEM-HA_CB_4h_1_051222 </vt:lpstr>
      <vt:lpstr>Airy scan_40A_UAS-TMEM-HA_CB_4h_1_051222 </vt:lpstr>
      <vt:lpstr>Airy scan_40A_UAS-TMEM-HA_CB_4h_2_051222 </vt:lpstr>
      <vt:lpstr>Airy scan_40A_UAS-TMEM-HA_CB_4h_2_051222 </vt:lpstr>
      <vt:lpstr>40A_UAS-TMEM192-3xHA x 40A 71G10 MARCM_around 12h - for quantification_4 Airy-CBs_300425 </vt:lpstr>
      <vt:lpstr>40A_UAS-TMEM192-3xHA x 40A 71G10 MARCM_around 12h - for quantification_4 Airy-CBs_300425 </vt:lpstr>
      <vt:lpstr>40A_UAS-TMEM192-3xHA x 40A 71G10 MARCM_around 12h - for quantification_3 Airy-CBs_300425 </vt:lpstr>
      <vt:lpstr>40A_UAS-TMEM192-3xHA x 40A 71G10 MARCM_around 12h - for quantification_3 Airy-CBs_300425 </vt:lpstr>
      <vt:lpstr>40A_UAS-TMEM1923x-HA x 71G10 40A MARCM_L3_2_Airy_010724 </vt:lpstr>
      <vt:lpstr>40A_UAS-TMEM1923x-HA x 71G10 40A MARCM_L3_2_Airy_010724 </vt:lpstr>
      <vt:lpstr>40A_UAS-TMEM1923x-HA x 71G10 40A MARCM_L3_1_Airy_010724 </vt:lpstr>
      <vt:lpstr>40A_UAS-TMEM1923x-HA x 71G10 40A MARCM_L3_1_Airy_010724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633</cp:revision>
  <dcterms:created xsi:type="dcterms:W3CDTF">2024-11-18T13:41:00Z</dcterms:created>
  <dcterms:modified xsi:type="dcterms:W3CDTF">2025-10-19T20:46:29Z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FC60D32A20EC43EDA74E0B6F78246835_13</vt:lpwstr>
  </property>
  <property fmtid="{D5CDD505-2E9C-101B-9397-08002B2CF9AE}" pid="3" name="KSOProductBuildVer">
    <vt:lpwstr>2057-12.2.0.22549</vt:lpwstr>
  </property>
</Properties>
</file>